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57" r:id="rId4"/>
    <p:sldId id="258" r:id="rId5"/>
    <p:sldId id="259" r:id="rId6"/>
    <p:sldId id="260" r:id="rId7"/>
    <p:sldId id="261" r:id="rId8"/>
    <p:sldId id="262" r:id="rId9"/>
    <p:sldId id="263" r:id="rId10"/>
    <p:sldId id="264" r:id="rId11"/>
    <p:sldId id="265"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8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4FF3E7-21C7-43FB-BDF0-3D65595D0440}" type="datetimeFigureOut">
              <a:rPr lang="en-US" smtClean="0"/>
              <a:t>6/12/2014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CB7954-58E6-4A78-BBCA-1F7F0A4E1A9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4FF3E7-21C7-43FB-BDF0-3D65595D0440}" type="datetimeFigureOut">
              <a:rPr lang="en-US" smtClean="0"/>
              <a:t>6/12/2014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CB7954-58E6-4A78-BBCA-1F7F0A4E1A9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4FF3E7-21C7-43FB-BDF0-3D65595D0440}" type="datetimeFigureOut">
              <a:rPr lang="en-US" smtClean="0"/>
              <a:t>6/12/2014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CB7954-58E6-4A78-BBCA-1F7F0A4E1A9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4FF3E7-21C7-43FB-BDF0-3D65595D0440}" type="datetimeFigureOut">
              <a:rPr lang="en-US" smtClean="0"/>
              <a:t>6/12/2014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CB7954-58E6-4A78-BBCA-1F7F0A4E1A9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4FF3E7-21C7-43FB-BDF0-3D65595D0440}" type="datetimeFigureOut">
              <a:rPr lang="en-US" smtClean="0"/>
              <a:t>6/12/2014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CB7954-58E6-4A78-BBCA-1F7F0A4E1A9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4FF3E7-21C7-43FB-BDF0-3D65595D0440}" type="datetimeFigureOut">
              <a:rPr lang="en-US" smtClean="0"/>
              <a:t>6/12/2014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CB7954-58E6-4A78-BBCA-1F7F0A4E1A9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4FF3E7-21C7-43FB-BDF0-3D65595D0440}" type="datetimeFigureOut">
              <a:rPr lang="en-US" smtClean="0"/>
              <a:t>6/12/2014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CB7954-58E6-4A78-BBCA-1F7F0A4E1A9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4FF3E7-21C7-43FB-BDF0-3D65595D0440}" type="datetimeFigureOut">
              <a:rPr lang="en-US" smtClean="0"/>
              <a:t>6/12/2014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CB7954-58E6-4A78-BBCA-1F7F0A4E1A9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FF3E7-21C7-43FB-BDF0-3D65595D0440}" type="datetimeFigureOut">
              <a:rPr lang="en-US" smtClean="0"/>
              <a:t>6/12/2014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CB7954-58E6-4A78-BBCA-1F7F0A4E1A9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4FF3E7-21C7-43FB-BDF0-3D65595D0440}" type="datetimeFigureOut">
              <a:rPr lang="en-US" smtClean="0"/>
              <a:t>6/12/2014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CB7954-58E6-4A78-BBCA-1F7F0A4E1A9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4FF3E7-21C7-43FB-BDF0-3D65595D0440}" type="datetimeFigureOut">
              <a:rPr lang="en-US" smtClean="0"/>
              <a:t>6/12/2014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CB7954-58E6-4A78-BBCA-1F7F0A4E1A9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FF3E7-21C7-43FB-BDF0-3D65595D0440}" type="datetimeFigureOut">
              <a:rPr lang="en-US" smtClean="0"/>
              <a:t>6/12/2014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CB7954-58E6-4A78-BBCA-1F7F0A4E1A9D}"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470025"/>
          </a:xfrm>
        </p:spPr>
        <p:txBody>
          <a:bodyPr/>
          <a:lstStyle/>
          <a:p>
            <a:r>
              <a:rPr lang="en-US" dirty="0" smtClean="0"/>
              <a:t>Trial Steps</a:t>
            </a:r>
            <a:endParaRPr lang="en-US" dirty="0"/>
          </a:p>
        </p:txBody>
      </p:sp>
      <p:sp>
        <p:nvSpPr>
          <p:cNvPr id="3" name="Subtitle 2"/>
          <p:cNvSpPr>
            <a:spLocks noGrp="1"/>
          </p:cNvSpPr>
          <p:nvPr>
            <p:ph type="subTitle" idx="1"/>
          </p:nvPr>
        </p:nvSpPr>
        <p:spPr>
          <a:xfrm>
            <a:off x="1447800" y="3124200"/>
            <a:ext cx="6400800" cy="1752600"/>
          </a:xfrm>
        </p:spPr>
        <p:txBody>
          <a:bodyPr/>
          <a:lstStyle/>
          <a:p>
            <a:endParaRPr lang="en-US"/>
          </a:p>
        </p:txBody>
      </p:sp>
      <p:pic>
        <p:nvPicPr>
          <p:cNvPr id="4" name="Picture 3" descr="blind-justice.gif"/>
          <p:cNvPicPr>
            <a:picLocks noChangeAspect="1"/>
          </p:cNvPicPr>
          <p:nvPr/>
        </p:nvPicPr>
        <p:blipFill>
          <a:blip r:embed="rId2"/>
          <a:stretch>
            <a:fillRect/>
          </a:stretch>
        </p:blipFill>
        <p:spPr>
          <a:xfrm>
            <a:off x="3505200" y="2971800"/>
            <a:ext cx="2047875" cy="3469341"/>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5</a:t>
            </a:r>
            <a:endParaRPr lang="en-US" dirty="0"/>
          </a:p>
        </p:txBody>
      </p:sp>
      <p:sp>
        <p:nvSpPr>
          <p:cNvPr id="3" name="Content Placeholder 2"/>
          <p:cNvSpPr>
            <a:spLocks noGrp="1"/>
          </p:cNvSpPr>
          <p:nvPr>
            <p:ph sz="half" idx="1"/>
          </p:nvPr>
        </p:nvSpPr>
        <p:spPr/>
        <p:txBody>
          <a:bodyPr/>
          <a:lstStyle/>
          <a:p>
            <a:r>
              <a:rPr lang="en-US" dirty="0" smtClean="0"/>
              <a:t>Judge then </a:t>
            </a:r>
            <a:r>
              <a:rPr lang="en-US" b="1" u="sng" dirty="0" smtClean="0">
                <a:solidFill>
                  <a:srgbClr val="FFFF00"/>
                </a:solidFill>
              </a:rPr>
              <a:t>instructs</a:t>
            </a:r>
            <a:r>
              <a:rPr lang="en-US" dirty="0" smtClean="0"/>
              <a:t> jury as to the </a:t>
            </a:r>
            <a:r>
              <a:rPr lang="en-US" b="1" u="sng" dirty="0" smtClean="0">
                <a:solidFill>
                  <a:srgbClr val="FFFF00"/>
                </a:solidFill>
              </a:rPr>
              <a:t>law</a:t>
            </a:r>
            <a:r>
              <a:rPr lang="en-US" dirty="0" smtClean="0"/>
              <a:t> that is being applied in this case</a:t>
            </a:r>
            <a:endParaRPr lang="en-US" dirty="0"/>
          </a:p>
        </p:txBody>
      </p:sp>
      <p:pic>
        <p:nvPicPr>
          <p:cNvPr id="5" name="Content Placeholder 4" descr="lance-ito.jpg"/>
          <p:cNvPicPr>
            <a:picLocks noGrp="1" noChangeAspect="1"/>
          </p:cNvPicPr>
          <p:nvPr>
            <p:ph sz="half" idx="2"/>
          </p:nvPr>
        </p:nvPicPr>
        <p:blipFill>
          <a:blip r:embed="rId2"/>
          <a:stretch>
            <a:fillRect/>
          </a:stretch>
        </p:blipFill>
        <p:spPr>
          <a:xfrm>
            <a:off x="4953000" y="1828800"/>
            <a:ext cx="3657600" cy="2895600"/>
          </a:xfrm>
        </p:spPr>
      </p:pic>
      <p:sp>
        <p:nvSpPr>
          <p:cNvPr id="6" name="TextBox 5"/>
          <p:cNvSpPr txBox="1"/>
          <p:nvPr/>
        </p:nvSpPr>
        <p:spPr>
          <a:xfrm>
            <a:off x="4953000" y="4876800"/>
            <a:ext cx="3733800" cy="1477328"/>
          </a:xfrm>
          <a:prstGeom prst="rect">
            <a:avLst/>
          </a:prstGeom>
          <a:noFill/>
        </p:spPr>
        <p:txBody>
          <a:bodyPr wrap="square" rtlCol="0">
            <a:spAutoFit/>
          </a:bodyPr>
          <a:lstStyle/>
          <a:p>
            <a:r>
              <a:rPr lang="en-US" dirty="0" smtClean="0"/>
              <a:t>Judge Ito reminded the jury as to how California defines the crime of “first-degree murder” and to use that definition + evidence to determine OJ’s guilt or innocence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left)">
                                      <p:cBhvr>
                                        <p:cTn id="11" dur="500"/>
                                        <p:tgtEl>
                                          <p:spTgt spid="5"/>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6</a:t>
            </a:r>
            <a:endParaRPr lang="en-US" dirty="0"/>
          </a:p>
        </p:txBody>
      </p:sp>
      <p:sp>
        <p:nvSpPr>
          <p:cNvPr id="3" name="Content Placeholder 2"/>
          <p:cNvSpPr>
            <a:spLocks noGrp="1"/>
          </p:cNvSpPr>
          <p:nvPr>
            <p:ph sz="half" idx="1"/>
          </p:nvPr>
        </p:nvSpPr>
        <p:spPr/>
        <p:txBody>
          <a:bodyPr/>
          <a:lstStyle/>
          <a:p>
            <a:r>
              <a:rPr lang="en-US" dirty="0" smtClean="0"/>
              <a:t>Jury then privately</a:t>
            </a:r>
            <a:r>
              <a:rPr lang="en-US" dirty="0"/>
              <a:t> </a:t>
            </a:r>
            <a:r>
              <a:rPr lang="en-US" b="1" u="sng" dirty="0" smtClean="0">
                <a:solidFill>
                  <a:srgbClr val="FFFF00"/>
                </a:solidFill>
              </a:rPr>
              <a:t>deliberates</a:t>
            </a:r>
            <a:r>
              <a:rPr lang="en-US" dirty="0" smtClean="0"/>
              <a:t> the evidence and announces a </a:t>
            </a:r>
            <a:r>
              <a:rPr lang="en-US" b="1" u="sng" dirty="0" smtClean="0">
                <a:solidFill>
                  <a:srgbClr val="FFFF00"/>
                </a:solidFill>
              </a:rPr>
              <a:t>verdict</a:t>
            </a:r>
            <a:r>
              <a:rPr lang="en-US" dirty="0" smtClean="0"/>
              <a:t> to the court</a:t>
            </a:r>
          </a:p>
          <a:p>
            <a:r>
              <a:rPr lang="en-US" dirty="0" smtClean="0"/>
              <a:t>1)  to reach a verdict, the decision must be </a:t>
            </a:r>
            <a:r>
              <a:rPr lang="en-US" b="1" u="sng" dirty="0" smtClean="0">
                <a:solidFill>
                  <a:srgbClr val="FFFF00"/>
                </a:solidFill>
              </a:rPr>
              <a:t>unanimous</a:t>
            </a:r>
            <a:endParaRPr lang="en-US" dirty="0">
              <a:solidFill>
                <a:srgbClr val="FFFF00"/>
              </a:solidFill>
            </a:endParaRPr>
          </a:p>
        </p:txBody>
      </p:sp>
      <p:pic>
        <p:nvPicPr>
          <p:cNvPr id="5" name="Content Placeholder 4" descr="oj verdict.jpg"/>
          <p:cNvPicPr>
            <a:picLocks noGrp="1" noChangeAspect="1"/>
          </p:cNvPicPr>
          <p:nvPr>
            <p:ph sz="half" idx="2"/>
          </p:nvPr>
        </p:nvPicPr>
        <p:blipFill>
          <a:blip r:embed="rId2"/>
          <a:stretch>
            <a:fillRect/>
          </a:stretch>
        </p:blipFill>
        <p:spPr>
          <a:xfrm>
            <a:off x="4572000" y="1752600"/>
            <a:ext cx="4038600" cy="3257804"/>
          </a:xfrm>
        </p:spPr>
      </p:pic>
      <p:sp>
        <p:nvSpPr>
          <p:cNvPr id="6" name="TextBox 5"/>
          <p:cNvSpPr txBox="1"/>
          <p:nvPr/>
        </p:nvSpPr>
        <p:spPr>
          <a:xfrm>
            <a:off x="4648200" y="5029200"/>
            <a:ext cx="3962400" cy="1200329"/>
          </a:xfrm>
          <a:prstGeom prst="rect">
            <a:avLst/>
          </a:prstGeom>
          <a:noFill/>
        </p:spPr>
        <p:txBody>
          <a:bodyPr wrap="square" rtlCol="0">
            <a:spAutoFit/>
          </a:bodyPr>
          <a:lstStyle/>
          <a:p>
            <a:r>
              <a:rPr lang="en-US" dirty="0" smtClean="0"/>
              <a:t>OJ Simpson is embraced by Johnnie Cochran as the jury’s verdict finds Simpson “not guilty” of 1</a:t>
            </a:r>
            <a:r>
              <a:rPr lang="en-US" baseline="30000" dirty="0" smtClean="0"/>
              <a:t>st</a:t>
            </a:r>
            <a:r>
              <a:rPr lang="en-US" dirty="0" smtClean="0"/>
              <a:t> degree murder in both counts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22" presetClass="entr" presetSubtype="8"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500"/>
                                        <p:tgtEl>
                                          <p:spTgt spid="5"/>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Verdict (cont’d)</a:t>
            </a:r>
            <a:endParaRPr lang="en-US" dirty="0"/>
          </a:p>
        </p:txBody>
      </p:sp>
      <p:sp>
        <p:nvSpPr>
          <p:cNvPr id="3" name="Content Placeholder 2"/>
          <p:cNvSpPr>
            <a:spLocks noGrp="1"/>
          </p:cNvSpPr>
          <p:nvPr>
            <p:ph sz="half" idx="1"/>
          </p:nvPr>
        </p:nvSpPr>
        <p:spPr/>
        <p:txBody>
          <a:bodyPr/>
          <a:lstStyle/>
          <a:p>
            <a:r>
              <a:rPr lang="en-US" dirty="0" smtClean="0"/>
              <a:t>2)  If decision cannot be reached, the jury is said to be </a:t>
            </a:r>
            <a:r>
              <a:rPr lang="en-US" b="1" u="sng" dirty="0" smtClean="0">
                <a:solidFill>
                  <a:srgbClr val="FFFF00"/>
                </a:solidFill>
              </a:rPr>
              <a:t>deadlocked</a:t>
            </a:r>
            <a:r>
              <a:rPr lang="en-US" b="1" dirty="0" smtClean="0">
                <a:solidFill>
                  <a:srgbClr val="FFFF00"/>
                </a:solidFill>
              </a:rPr>
              <a:t> (hung jury) </a:t>
            </a:r>
            <a:r>
              <a:rPr lang="en-US" dirty="0" smtClean="0"/>
              <a:t>and the case is dismissed (could be retried later on)</a:t>
            </a:r>
          </a:p>
          <a:p>
            <a:r>
              <a:rPr lang="en-US" dirty="0" smtClean="0"/>
              <a:t>Note:  all it takes is for one juror to say “not guilty” for a deadlock to occur</a:t>
            </a:r>
            <a:endParaRPr lang="en-US" dirty="0"/>
          </a:p>
        </p:txBody>
      </p:sp>
      <p:pic>
        <p:nvPicPr>
          <p:cNvPr id="5" name="Content Placeholder 4" descr="hung%20jury.gif"/>
          <p:cNvPicPr>
            <a:picLocks noGrp="1" noChangeAspect="1"/>
          </p:cNvPicPr>
          <p:nvPr>
            <p:ph sz="half" idx="2"/>
          </p:nvPr>
        </p:nvPicPr>
        <p:blipFill>
          <a:blip r:embed="rId2">
            <a:extLst>
              <a:ext uri="{BEBA8EAE-BF5A-486C-A8C5-ECC9F3942E4B}">
                <a14:imgProps xmlns:a14="http://schemas.microsoft.com/office/drawing/2010/main">
                  <a14:imgLayer r:embed="rId3">
                    <a14:imgEffect>
                      <a14:brightnessContrast bright="40000"/>
                    </a14:imgEffect>
                  </a14:imgLayer>
                </a14:imgProps>
              </a:ext>
            </a:extLst>
          </a:blip>
          <a:stretch>
            <a:fillRect/>
          </a:stretch>
        </p:blipFill>
        <p:spPr>
          <a:xfrm>
            <a:off x="4572000" y="1752600"/>
            <a:ext cx="4500529" cy="350520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22" presetClass="entr" presetSubtype="8"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u="sng" dirty="0" smtClean="0"/>
              <a:t>Historychannel.com</a:t>
            </a:r>
            <a:endParaRPr lang="en-US" u="sng" dirty="0"/>
          </a:p>
        </p:txBody>
      </p:sp>
      <p:sp>
        <p:nvSpPr>
          <p:cNvPr id="3" name="Content Placeholder 2"/>
          <p:cNvSpPr>
            <a:spLocks noGrp="1"/>
          </p:cNvSpPr>
          <p:nvPr>
            <p:ph idx="1"/>
          </p:nvPr>
        </p:nvSpPr>
        <p:spPr>
          <a:xfrm>
            <a:off x="381000" y="762000"/>
            <a:ext cx="8229600" cy="5791200"/>
          </a:xfrm>
        </p:spPr>
        <p:txBody>
          <a:bodyPr>
            <a:noAutofit/>
          </a:bodyPr>
          <a:lstStyle/>
          <a:p>
            <a:r>
              <a:rPr lang="en-US" sz="1500" dirty="0"/>
              <a:t>Nicole Brown Simpson, famous football player O.J. Simpson's ex-wife, and her friend Ron Goldman are brutally stabbed to death outside Nicole's home in Brentwood, California, in what quickly becomes one of the most highly publicized trials of the century. With overwhelming evidence against him, including a prior record of domestic violence towards Brown, O.J. Simpson became the chief suspect.</a:t>
            </a:r>
          </a:p>
          <a:p>
            <a:r>
              <a:rPr lang="en-US" sz="1500" dirty="0"/>
              <a:t>Although he had agreed to turn himself in, Simpson escaped with friend A.C. Cowlings in his white Ford Bronco on June 17. He was carrying his passport, a disguise, and $8,750 in cash. Simpson's car was spotted that afternoon, but he refused to surrender immediately. Threatening to kill himself, he led police in a low-speed chase through the freeways of Los Angeles as the entire nation watched on television. Eventually, Simpson gave himself up at his home in Brentwood.</a:t>
            </a:r>
          </a:p>
          <a:p>
            <a:r>
              <a:rPr lang="en-US" sz="1500" dirty="0"/>
              <a:t>The evidence against Simpson was extensive: His blood was found at the murder scene; blood, hair, and fibers from Brown and Goldman were found in Simpson's car and at his home; one of his gloves was also found in Brown's home, the other outside his own house; and bloody shoeprints found at the scene matched those of shoes owned by Simpson.</a:t>
            </a:r>
          </a:p>
          <a:p>
            <a:r>
              <a:rPr lang="en-US" sz="1500" dirty="0"/>
              <a:t>However, Simpson's so-called "Dream Team" of defense lawyers, including Johnnie Cochran and F. Lee Bailey, claimed before a national television audience that Simpson had been framed by racist police officers such as Detective Mark Fuhrman. After deliberating for three hours, the jury acquitted Simpson. He vowed to find the "real killers," but has yet to turn up any new leads.</a:t>
            </a:r>
          </a:p>
          <a:p>
            <a:r>
              <a:rPr lang="en-US" sz="1500" dirty="0"/>
              <a:t>In a civil trial brought about by the families of the victims, Simpson was found responsible for causing Goldman's death and committing battery against Brown in February 1997, and was ordered to pay a total of $33.5 million, little of which he has paid.</a:t>
            </a:r>
          </a:p>
          <a:p>
            <a:r>
              <a:rPr lang="en-US" sz="1500" dirty="0"/>
              <a:t>In 2007, Simpson ran into legal problems once again when he was arrested for breaking into a Las Vegas hotel room and taking sports memorabilia, which he claimed had been stolen from him, at gunpoint. On October 3, 2008, he was found guilty of 12 charges related to the incident, including armed robbery and kidnapping, and sentenced to 33 years in prison</a:t>
            </a:r>
            <a:r>
              <a:rPr lang="en-US" sz="1600" dirty="0"/>
              <a:t>.</a:t>
            </a:r>
          </a:p>
          <a:p>
            <a:endParaRPr lang="en-US" sz="1600" dirty="0"/>
          </a:p>
        </p:txBody>
      </p:sp>
    </p:spTree>
    <p:extLst>
      <p:ext uri="{BB962C8B-B14F-4D97-AF65-F5344CB8AC3E}">
        <p14:creationId xmlns:p14="http://schemas.microsoft.com/office/powerpoint/2010/main" val="113118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1</a:t>
            </a:r>
            <a:endParaRPr lang="en-US" dirty="0"/>
          </a:p>
        </p:txBody>
      </p:sp>
      <p:sp>
        <p:nvSpPr>
          <p:cNvPr id="4" name="Content Placeholder 3"/>
          <p:cNvSpPr>
            <a:spLocks noGrp="1"/>
          </p:cNvSpPr>
          <p:nvPr>
            <p:ph sz="half" idx="1"/>
          </p:nvPr>
        </p:nvSpPr>
        <p:spPr/>
        <p:txBody>
          <a:bodyPr>
            <a:normAutofit lnSpcReduction="10000"/>
          </a:bodyPr>
          <a:lstStyle/>
          <a:p>
            <a:r>
              <a:rPr lang="en-US" b="1" u="sng" dirty="0" smtClean="0">
                <a:solidFill>
                  <a:srgbClr val="FFFF00"/>
                </a:solidFill>
              </a:rPr>
              <a:t>Opening Statement</a:t>
            </a:r>
            <a:r>
              <a:rPr lang="en-US" dirty="0" smtClean="0">
                <a:solidFill>
                  <a:srgbClr val="FFFF00"/>
                </a:solidFill>
              </a:rPr>
              <a:t> </a:t>
            </a:r>
            <a:r>
              <a:rPr lang="en-US" dirty="0" smtClean="0"/>
              <a:t>is made by the Prosecution</a:t>
            </a:r>
          </a:p>
          <a:p>
            <a:r>
              <a:rPr lang="en-US" dirty="0" smtClean="0"/>
              <a:t>1)  </a:t>
            </a:r>
            <a:r>
              <a:rPr lang="en-US" b="1" u="sng" dirty="0" smtClean="0">
                <a:solidFill>
                  <a:srgbClr val="FFFF00"/>
                </a:solidFill>
              </a:rPr>
              <a:t>evidence</a:t>
            </a:r>
            <a:r>
              <a:rPr lang="en-US" dirty="0" smtClean="0"/>
              <a:t> will be used to prove defendant’s </a:t>
            </a:r>
            <a:r>
              <a:rPr lang="en-US" b="1" u="sng" dirty="0" smtClean="0">
                <a:solidFill>
                  <a:srgbClr val="FFFF00"/>
                </a:solidFill>
              </a:rPr>
              <a:t>guilt</a:t>
            </a:r>
            <a:endParaRPr lang="en-US" dirty="0" smtClean="0">
              <a:solidFill>
                <a:srgbClr val="FFFF00"/>
              </a:solidFill>
            </a:endParaRPr>
          </a:p>
          <a:p>
            <a:r>
              <a:rPr lang="en-US" dirty="0" smtClean="0"/>
              <a:t>2)  direct to </a:t>
            </a:r>
            <a:r>
              <a:rPr lang="en-US" b="1" u="sng" dirty="0" smtClean="0">
                <a:solidFill>
                  <a:srgbClr val="FFFF00"/>
                </a:solidFill>
              </a:rPr>
              <a:t>jury</a:t>
            </a:r>
            <a:r>
              <a:rPr lang="en-US" dirty="0" smtClean="0"/>
              <a:t> or </a:t>
            </a:r>
            <a:r>
              <a:rPr lang="en-US" b="1" u="sng" dirty="0" smtClean="0">
                <a:solidFill>
                  <a:srgbClr val="FFFF00"/>
                </a:solidFill>
              </a:rPr>
              <a:t>judge</a:t>
            </a:r>
            <a:r>
              <a:rPr lang="en-US" dirty="0" smtClean="0"/>
              <a:t> if defendant waive right to trial by jury</a:t>
            </a:r>
            <a:endParaRPr lang="en-US" dirty="0"/>
          </a:p>
        </p:txBody>
      </p:sp>
      <p:pic>
        <p:nvPicPr>
          <p:cNvPr id="6" name="Content Placeholder 5" descr="marcia_clark.jpg"/>
          <p:cNvPicPr>
            <a:picLocks noGrp="1" noChangeAspect="1"/>
          </p:cNvPicPr>
          <p:nvPr>
            <p:ph sz="half" idx="2"/>
          </p:nvPr>
        </p:nvPicPr>
        <p:blipFill>
          <a:blip r:embed="rId2"/>
          <a:stretch>
            <a:fillRect/>
          </a:stretch>
        </p:blipFill>
        <p:spPr>
          <a:xfrm>
            <a:off x="5029200" y="1676400"/>
            <a:ext cx="2767264" cy="3505200"/>
          </a:xfrm>
        </p:spPr>
      </p:pic>
      <p:sp>
        <p:nvSpPr>
          <p:cNvPr id="7" name="TextBox 6"/>
          <p:cNvSpPr txBox="1"/>
          <p:nvPr/>
        </p:nvSpPr>
        <p:spPr>
          <a:xfrm>
            <a:off x="5029200" y="5334000"/>
            <a:ext cx="2819400" cy="1200329"/>
          </a:xfrm>
          <a:prstGeom prst="rect">
            <a:avLst/>
          </a:prstGeom>
          <a:noFill/>
        </p:spPr>
        <p:txBody>
          <a:bodyPr wrap="square" rtlCol="0">
            <a:spAutoFit/>
          </a:bodyPr>
          <a:lstStyle/>
          <a:p>
            <a:r>
              <a:rPr lang="en-US" dirty="0" smtClean="0"/>
              <a:t>Los Angeles ADA Marcia Clark making her opening statement to the jury in the OJ Simpson murder case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par>
                          <p:cTn id="18" fill="hold">
                            <p:stCondLst>
                              <p:cond delay="500"/>
                            </p:stCondLst>
                            <p:childTnLst>
                              <p:par>
                                <p:cTn id="19" presetID="22" presetClass="entr" presetSubtype="8" fill="hold" nodeType="after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ipe(left)">
                                      <p:cBhvr>
                                        <p:cTn id="21" dur="500"/>
                                        <p:tgtEl>
                                          <p:spTgt spid="6"/>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2</a:t>
            </a:r>
            <a:endParaRPr lang="en-US" dirty="0"/>
          </a:p>
        </p:txBody>
      </p:sp>
      <p:sp>
        <p:nvSpPr>
          <p:cNvPr id="3" name="Content Placeholder 2"/>
          <p:cNvSpPr>
            <a:spLocks noGrp="1"/>
          </p:cNvSpPr>
          <p:nvPr>
            <p:ph sz="half" idx="1"/>
          </p:nvPr>
        </p:nvSpPr>
        <p:spPr/>
        <p:txBody>
          <a:bodyPr/>
          <a:lstStyle/>
          <a:p>
            <a:r>
              <a:rPr lang="en-US" dirty="0" smtClean="0"/>
              <a:t>Opening statement by </a:t>
            </a:r>
            <a:r>
              <a:rPr lang="en-US" b="1" u="sng" dirty="0" smtClean="0">
                <a:solidFill>
                  <a:srgbClr val="FFFF00"/>
                </a:solidFill>
              </a:rPr>
              <a:t>Defense</a:t>
            </a:r>
            <a:endParaRPr lang="en-US" dirty="0" smtClean="0">
              <a:solidFill>
                <a:srgbClr val="FFFF00"/>
              </a:solidFill>
            </a:endParaRPr>
          </a:p>
          <a:p>
            <a:r>
              <a:rPr lang="en-US" dirty="0" smtClean="0"/>
              <a:t>1)  evidence will be presented to prove defendant is </a:t>
            </a:r>
            <a:r>
              <a:rPr lang="en-US" b="1" u="sng" dirty="0" smtClean="0">
                <a:solidFill>
                  <a:srgbClr val="FFFF00"/>
                </a:solidFill>
              </a:rPr>
              <a:t>innocent</a:t>
            </a:r>
            <a:endParaRPr lang="en-US" dirty="0" smtClean="0">
              <a:solidFill>
                <a:srgbClr val="FFFF00"/>
              </a:solidFill>
            </a:endParaRPr>
          </a:p>
          <a:p>
            <a:r>
              <a:rPr lang="en-US" dirty="0" smtClean="0"/>
              <a:t>2)  directed to jury or judge</a:t>
            </a:r>
            <a:endParaRPr lang="en-US" dirty="0"/>
          </a:p>
        </p:txBody>
      </p:sp>
      <p:pic>
        <p:nvPicPr>
          <p:cNvPr id="5" name="Content Placeholder 4" descr="Cochran_paper.jpg"/>
          <p:cNvPicPr>
            <a:picLocks noGrp="1" noChangeAspect="1"/>
          </p:cNvPicPr>
          <p:nvPr>
            <p:ph sz="half" idx="2"/>
          </p:nvPr>
        </p:nvPicPr>
        <p:blipFill>
          <a:blip r:embed="rId2"/>
          <a:stretch>
            <a:fillRect/>
          </a:stretch>
        </p:blipFill>
        <p:spPr>
          <a:xfrm>
            <a:off x="4724400" y="1752600"/>
            <a:ext cx="3771900" cy="3244645"/>
          </a:xfrm>
        </p:spPr>
      </p:pic>
      <p:sp>
        <p:nvSpPr>
          <p:cNvPr id="6" name="TextBox 5"/>
          <p:cNvSpPr txBox="1"/>
          <p:nvPr/>
        </p:nvSpPr>
        <p:spPr>
          <a:xfrm>
            <a:off x="4724400" y="5181600"/>
            <a:ext cx="3733800" cy="1200329"/>
          </a:xfrm>
          <a:prstGeom prst="rect">
            <a:avLst/>
          </a:prstGeom>
          <a:noFill/>
        </p:spPr>
        <p:txBody>
          <a:bodyPr wrap="square" rtlCol="0">
            <a:spAutoFit/>
          </a:bodyPr>
          <a:lstStyle/>
          <a:p>
            <a:r>
              <a:rPr lang="en-US" dirty="0" smtClean="0"/>
              <a:t>Defense Attorney Johnnie Cochran makes his opening statement to the jury during the OJ Simpson murder case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22" presetClass="entr" presetSubtype="8" fill="hold" nodeType="with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wipe(left)">
                                      <p:cBhvr>
                                        <p:cTn id="20" dur="500"/>
                                        <p:tgtEl>
                                          <p:spTgt spid="5"/>
                                        </p:tgtEl>
                                      </p:cBhvr>
                                    </p:animEffect>
                                  </p:childTnLst>
                                </p:cTn>
                              </p:par>
                            </p:childTnLst>
                          </p:cTn>
                        </p:par>
                        <p:par>
                          <p:cTn id="21" fill="hold">
                            <p:stCondLst>
                              <p:cond delay="500"/>
                            </p:stCondLst>
                            <p:childTnLst>
                              <p:par>
                                <p:cTn id="22" presetID="10" presetClass="entr" presetSubtype="0" fill="hold" grpId="0" nodeType="after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3</a:t>
            </a:r>
            <a:endParaRPr lang="en-US" dirty="0"/>
          </a:p>
        </p:txBody>
      </p:sp>
      <p:sp>
        <p:nvSpPr>
          <p:cNvPr id="3" name="Content Placeholder 2"/>
          <p:cNvSpPr>
            <a:spLocks noGrp="1"/>
          </p:cNvSpPr>
          <p:nvPr>
            <p:ph sz="half" idx="1"/>
          </p:nvPr>
        </p:nvSpPr>
        <p:spPr/>
        <p:txBody>
          <a:bodyPr/>
          <a:lstStyle/>
          <a:p>
            <a:r>
              <a:rPr lang="en-US" dirty="0" smtClean="0"/>
              <a:t>Examinations</a:t>
            </a:r>
          </a:p>
          <a:p>
            <a:r>
              <a:rPr lang="en-US" dirty="0" smtClean="0"/>
              <a:t>1)  Prosecution calls </a:t>
            </a:r>
            <a:r>
              <a:rPr lang="en-US" b="1" u="sng" dirty="0" smtClean="0">
                <a:solidFill>
                  <a:srgbClr val="FFFF00"/>
                </a:solidFill>
              </a:rPr>
              <a:t>witnesses</a:t>
            </a:r>
            <a:r>
              <a:rPr lang="en-US" dirty="0" smtClean="0"/>
              <a:t> to testify against defendant; ask questions and expect answers that will </a:t>
            </a:r>
            <a:r>
              <a:rPr lang="en-US" b="1" u="sng" dirty="0" smtClean="0">
                <a:solidFill>
                  <a:srgbClr val="FFFF00"/>
                </a:solidFill>
              </a:rPr>
              <a:t>prove</a:t>
            </a:r>
            <a:r>
              <a:rPr lang="en-US" dirty="0" smtClean="0"/>
              <a:t> defendant’s guilt</a:t>
            </a:r>
          </a:p>
          <a:p>
            <a:r>
              <a:rPr lang="en-US" dirty="0" smtClean="0"/>
              <a:t>2)  this is known as </a:t>
            </a:r>
            <a:r>
              <a:rPr lang="en-US" b="1" u="sng" dirty="0" smtClean="0">
                <a:solidFill>
                  <a:srgbClr val="FFFF00"/>
                </a:solidFill>
              </a:rPr>
              <a:t>direct examination</a:t>
            </a:r>
            <a:endParaRPr lang="en-US" dirty="0">
              <a:solidFill>
                <a:srgbClr val="FFFF00"/>
              </a:solidFill>
            </a:endParaRPr>
          </a:p>
        </p:txBody>
      </p:sp>
      <p:pic>
        <p:nvPicPr>
          <p:cNvPr id="5" name="Content Placeholder 4" descr="Fung.jpg"/>
          <p:cNvPicPr>
            <a:picLocks noGrp="1" noChangeAspect="1"/>
          </p:cNvPicPr>
          <p:nvPr>
            <p:ph sz="half" idx="2"/>
          </p:nvPr>
        </p:nvPicPr>
        <p:blipFill rotWithShape="1">
          <a:blip r:embed="rId2"/>
          <a:srcRect r="5284"/>
          <a:stretch/>
        </p:blipFill>
        <p:spPr>
          <a:xfrm>
            <a:off x="5181600" y="1828800"/>
            <a:ext cx="3087189" cy="2819400"/>
          </a:xfrm>
        </p:spPr>
      </p:pic>
      <p:sp>
        <p:nvSpPr>
          <p:cNvPr id="6" name="TextBox 5"/>
          <p:cNvSpPr txBox="1"/>
          <p:nvPr/>
        </p:nvSpPr>
        <p:spPr>
          <a:xfrm>
            <a:off x="5181600" y="4724400"/>
            <a:ext cx="3429000" cy="1477328"/>
          </a:xfrm>
          <a:prstGeom prst="rect">
            <a:avLst/>
          </a:prstGeom>
          <a:noFill/>
        </p:spPr>
        <p:txBody>
          <a:bodyPr wrap="square" rtlCol="0">
            <a:spAutoFit/>
          </a:bodyPr>
          <a:lstStyle/>
          <a:p>
            <a:r>
              <a:rPr lang="en-US" dirty="0" smtClean="0"/>
              <a:t>LAPD criminologist Dennis Fung testifying FOR the prosecution on the DNA results from the “bloody glove” found on Simpson’s property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left)">
                                      <p:cBhvr>
                                        <p:cTn id="16" dur="500"/>
                                        <p:tgtEl>
                                          <p:spTgt spid="5"/>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Examinations (cont’d)</a:t>
            </a:r>
            <a:endParaRPr lang="en-US" dirty="0"/>
          </a:p>
        </p:txBody>
      </p:sp>
      <p:sp>
        <p:nvSpPr>
          <p:cNvPr id="3" name="Content Placeholder 2"/>
          <p:cNvSpPr>
            <a:spLocks noGrp="1"/>
          </p:cNvSpPr>
          <p:nvPr>
            <p:ph sz="half" idx="1"/>
          </p:nvPr>
        </p:nvSpPr>
        <p:spPr/>
        <p:txBody>
          <a:bodyPr/>
          <a:lstStyle/>
          <a:p>
            <a:r>
              <a:rPr lang="en-US" dirty="0" smtClean="0"/>
              <a:t>3)  Defense is then allowed to </a:t>
            </a:r>
            <a:r>
              <a:rPr lang="en-US" b="1" u="sng" dirty="0" smtClean="0">
                <a:solidFill>
                  <a:srgbClr val="FFFF00"/>
                </a:solidFill>
              </a:rPr>
              <a:t>question</a:t>
            </a:r>
            <a:r>
              <a:rPr lang="en-US" dirty="0" smtClean="0"/>
              <a:t> the same witness to find “holes in their story” and create </a:t>
            </a:r>
            <a:r>
              <a:rPr lang="en-US" b="1" u="sng" dirty="0" smtClean="0">
                <a:solidFill>
                  <a:srgbClr val="FFFF00"/>
                </a:solidFill>
              </a:rPr>
              <a:t>reasonable doubt</a:t>
            </a:r>
            <a:endParaRPr lang="en-US" dirty="0" smtClean="0">
              <a:solidFill>
                <a:srgbClr val="FFFF00"/>
              </a:solidFill>
            </a:endParaRPr>
          </a:p>
          <a:p>
            <a:r>
              <a:rPr lang="en-US" dirty="0" smtClean="0"/>
              <a:t>4)  this is called </a:t>
            </a:r>
            <a:r>
              <a:rPr lang="en-US" b="1" u="sng" dirty="0" smtClean="0">
                <a:solidFill>
                  <a:srgbClr val="FFFF00"/>
                </a:solidFill>
              </a:rPr>
              <a:t>cross</a:t>
            </a:r>
            <a:r>
              <a:rPr lang="en-US" dirty="0" smtClean="0"/>
              <a:t> examination</a:t>
            </a:r>
            <a:endParaRPr lang="en-US" dirty="0"/>
          </a:p>
        </p:txBody>
      </p:sp>
      <p:sp>
        <p:nvSpPr>
          <p:cNvPr id="6" name="TextBox 5"/>
          <p:cNvSpPr txBox="1"/>
          <p:nvPr/>
        </p:nvSpPr>
        <p:spPr>
          <a:xfrm>
            <a:off x="5257800" y="5029200"/>
            <a:ext cx="2895600" cy="1754326"/>
          </a:xfrm>
          <a:prstGeom prst="rect">
            <a:avLst/>
          </a:prstGeom>
          <a:noFill/>
        </p:spPr>
        <p:txBody>
          <a:bodyPr wrap="square" rtlCol="0">
            <a:spAutoFit/>
          </a:bodyPr>
          <a:lstStyle/>
          <a:p>
            <a:r>
              <a:rPr lang="en-US" dirty="0" smtClean="0"/>
              <a:t>Simpson Defense Attorney Barry Scheck cross-examined Dennis Fung and gets him to admit “procedural errors” during made while collecting DNA evidence</a:t>
            </a:r>
            <a:endParaRPr lang="en-US" dirty="0"/>
          </a:p>
        </p:txBody>
      </p:sp>
      <p:pic>
        <p:nvPicPr>
          <p:cNvPr id="8" name="Content Placeholder 7" descr="Scheck.jpg"/>
          <p:cNvPicPr>
            <a:picLocks noGrp="1" noChangeAspect="1"/>
          </p:cNvPicPr>
          <p:nvPr>
            <p:ph sz="half" idx="2"/>
          </p:nvPr>
        </p:nvPicPr>
        <p:blipFill>
          <a:blip r:embed="rId2"/>
          <a:stretch>
            <a:fillRect/>
          </a:stretch>
        </p:blipFill>
        <p:spPr>
          <a:xfrm>
            <a:off x="5257800" y="1905000"/>
            <a:ext cx="2971800" cy="297180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22" presetClass="entr" presetSubtype="8" fill="hold"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left)">
                                      <p:cBhvr>
                                        <p:cTn id="15" dur="500"/>
                                        <p:tgtEl>
                                          <p:spTgt spid="8"/>
                                        </p:tgtEl>
                                      </p:cBhvr>
                                    </p:animEffect>
                                  </p:childTnLst>
                                </p:cTn>
                              </p:par>
                            </p:childTnLst>
                          </p:cTn>
                        </p:par>
                        <p:par>
                          <p:cTn id="16" fill="hold">
                            <p:stCondLst>
                              <p:cond delay="500"/>
                            </p:stCondLst>
                            <p:childTnLst>
                              <p:par>
                                <p:cTn id="17" presetID="10" presetClass="entr" presetSubtype="0"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Examinations (cont’d)</a:t>
            </a:r>
            <a:endParaRPr lang="en-US" dirty="0"/>
          </a:p>
        </p:txBody>
      </p:sp>
      <p:sp>
        <p:nvSpPr>
          <p:cNvPr id="3" name="Content Placeholder 2"/>
          <p:cNvSpPr>
            <a:spLocks noGrp="1"/>
          </p:cNvSpPr>
          <p:nvPr>
            <p:ph sz="half" idx="1"/>
          </p:nvPr>
        </p:nvSpPr>
        <p:spPr/>
        <p:txBody>
          <a:bodyPr>
            <a:normAutofit fontScale="92500" lnSpcReduction="10000"/>
          </a:bodyPr>
          <a:lstStyle/>
          <a:p>
            <a:r>
              <a:rPr lang="en-US" dirty="0" smtClean="0"/>
              <a:t>5)  once prosecution feels that it has </a:t>
            </a:r>
            <a:r>
              <a:rPr lang="en-US" b="1" u="sng" dirty="0" smtClean="0">
                <a:solidFill>
                  <a:srgbClr val="FFFF00"/>
                </a:solidFill>
              </a:rPr>
              <a:t>proven</a:t>
            </a:r>
            <a:r>
              <a:rPr lang="en-US" dirty="0" smtClean="0"/>
              <a:t> its case beyond a shadow of a doubt, it “</a:t>
            </a:r>
            <a:r>
              <a:rPr lang="en-US" b="1" u="sng" dirty="0" smtClean="0">
                <a:solidFill>
                  <a:srgbClr val="FFFF00"/>
                </a:solidFill>
              </a:rPr>
              <a:t>rests</a:t>
            </a:r>
            <a:r>
              <a:rPr lang="en-US" dirty="0" smtClean="0"/>
              <a:t>”</a:t>
            </a:r>
          </a:p>
          <a:p>
            <a:r>
              <a:rPr lang="en-US" dirty="0" smtClean="0"/>
              <a:t>6)  the defense then </a:t>
            </a:r>
            <a:r>
              <a:rPr lang="en-US" b="1" u="sng" dirty="0" smtClean="0">
                <a:solidFill>
                  <a:srgbClr val="FFFF00"/>
                </a:solidFill>
              </a:rPr>
              <a:t>directly</a:t>
            </a:r>
            <a:r>
              <a:rPr lang="en-US" dirty="0" smtClean="0"/>
              <a:t> examines its own witnesses and presents </a:t>
            </a:r>
            <a:r>
              <a:rPr lang="en-US" b="1" u="sng" dirty="0" smtClean="0">
                <a:solidFill>
                  <a:srgbClr val="FFFF00"/>
                </a:solidFill>
              </a:rPr>
              <a:t>evidence</a:t>
            </a:r>
            <a:r>
              <a:rPr lang="en-US" dirty="0" smtClean="0"/>
              <a:t> to support its case; prosecution can then </a:t>
            </a:r>
            <a:r>
              <a:rPr lang="en-US" b="1" u="sng" dirty="0" smtClean="0">
                <a:solidFill>
                  <a:srgbClr val="FFFF00"/>
                </a:solidFill>
              </a:rPr>
              <a:t>cross</a:t>
            </a:r>
            <a:r>
              <a:rPr lang="en-US" dirty="0" smtClean="0"/>
              <a:t> examine defense witnesses</a:t>
            </a:r>
            <a:endParaRPr lang="en-US" dirty="0"/>
          </a:p>
        </p:txBody>
      </p:sp>
      <p:pic>
        <p:nvPicPr>
          <p:cNvPr id="5" name="Content Placeholder 4" descr="apr_fuhrman_061012_ssv.jpg"/>
          <p:cNvPicPr>
            <a:picLocks noGrp="1" noChangeAspect="1"/>
          </p:cNvPicPr>
          <p:nvPr>
            <p:ph sz="half" idx="2"/>
          </p:nvPr>
        </p:nvPicPr>
        <p:blipFill>
          <a:blip r:embed="rId2"/>
          <a:stretch>
            <a:fillRect/>
          </a:stretch>
        </p:blipFill>
        <p:spPr>
          <a:xfrm>
            <a:off x="5410200" y="1447800"/>
            <a:ext cx="2743200" cy="3447875"/>
          </a:xfrm>
        </p:spPr>
      </p:pic>
      <p:sp>
        <p:nvSpPr>
          <p:cNvPr id="6" name="TextBox 5"/>
          <p:cNvSpPr txBox="1"/>
          <p:nvPr/>
        </p:nvSpPr>
        <p:spPr>
          <a:xfrm>
            <a:off x="5334000" y="4826675"/>
            <a:ext cx="3048000" cy="2031325"/>
          </a:xfrm>
          <a:prstGeom prst="rect">
            <a:avLst/>
          </a:prstGeom>
          <a:noFill/>
        </p:spPr>
        <p:txBody>
          <a:bodyPr wrap="square" rtlCol="0">
            <a:spAutoFit/>
          </a:bodyPr>
          <a:lstStyle/>
          <a:p>
            <a:r>
              <a:rPr lang="en-US" dirty="0" smtClean="0"/>
              <a:t>The “Mark Fuhrman Tapes” were played during his direct examination by the defense; Fuhrman pleaded the 5</a:t>
            </a:r>
            <a:r>
              <a:rPr lang="en-US" baseline="30000" dirty="0" smtClean="0"/>
              <a:t>th</a:t>
            </a:r>
            <a:r>
              <a:rPr lang="en-US" dirty="0" smtClean="0"/>
              <a:t> Amendment to protect himself against further incrimination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22" presetClass="entr" presetSubtype="8"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500"/>
                                        <p:tgtEl>
                                          <p:spTgt spid="5"/>
                                        </p:tgtEl>
                                      </p:cBhvr>
                                    </p:animEffect>
                                  </p:childTnLst>
                                </p:cTn>
                              </p:par>
                            </p:childTnLst>
                          </p:cTn>
                        </p:par>
                        <p:par>
                          <p:cTn id="16" fill="hold">
                            <p:stCondLst>
                              <p:cond delay="500"/>
                            </p:stCondLst>
                            <p:childTnLst>
                              <p:par>
                                <p:cTn id="17" presetID="10" presetClass="entr" presetSubtype="0"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Objections</a:t>
            </a:r>
            <a:endParaRPr lang="en-US" dirty="0"/>
          </a:p>
        </p:txBody>
      </p:sp>
      <p:sp>
        <p:nvSpPr>
          <p:cNvPr id="3" name="Content Placeholder 2"/>
          <p:cNvSpPr>
            <a:spLocks noGrp="1"/>
          </p:cNvSpPr>
          <p:nvPr>
            <p:ph sz="half" idx="1"/>
          </p:nvPr>
        </p:nvSpPr>
        <p:spPr>
          <a:xfrm>
            <a:off x="304800" y="1542457"/>
            <a:ext cx="4038600" cy="4525963"/>
          </a:xfrm>
        </p:spPr>
        <p:txBody>
          <a:bodyPr>
            <a:normAutofit fontScale="92500" lnSpcReduction="20000"/>
          </a:bodyPr>
          <a:lstStyle/>
          <a:p>
            <a:r>
              <a:rPr lang="en-US" dirty="0" smtClean="0"/>
              <a:t>Made by the prosecutor or defense attorney to the judge when they feel something </a:t>
            </a:r>
            <a:r>
              <a:rPr lang="en-US" b="1" u="sng" dirty="0" smtClean="0">
                <a:solidFill>
                  <a:srgbClr val="FFFF00"/>
                </a:solidFill>
              </a:rPr>
              <a:t>unfair</a:t>
            </a:r>
            <a:r>
              <a:rPr lang="en-US" dirty="0" smtClean="0"/>
              <a:t> has happened during the trial</a:t>
            </a:r>
          </a:p>
          <a:p>
            <a:r>
              <a:rPr lang="en-US" dirty="0" smtClean="0"/>
              <a:t>Includes </a:t>
            </a:r>
            <a:r>
              <a:rPr lang="en-US" b="1" u="sng" dirty="0" smtClean="0">
                <a:solidFill>
                  <a:srgbClr val="FFFF00"/>
                </a:solidFill>
              </a:rPr>
              <a:t>relevance</a:t>
            </a:r>
            <a:r>
              <a:rPr lang="en-US" dirty="0"/>
              <a:t> </a:t>
            </a:r>
            <a:r>
              <a:rPr lang="en-US" dirty="0" smtClean="0"/>
              <a:t>and </a:t>
            </a:r>
            <a:r>
              <a:rPr lang="en-US" b="1" u="sng" dirty="0" smtClean="0">
                <a:solidFill>
                  <a:srgbClr val="FFFF00"/>
                </a:solidFill>
              </a:rPr>
              <a:t>leading</a:t>
            </a:r>
            <a:r>
              <a:rPr lang="en-US" dirty="0" smtClean="0"/>
              <a:t>, </a:t>
            </a:r>
            <a:r>
              <a:rPr lang="en-US" b="1" u="sng" dirty="0" smtClean="0">
                <a:solidFill>
                  <a:srgbClr val="FFFF00"/>
                </a:solidFill>
              </a:rPr>
              <a:t>badgering</a:t>
            </a:r>
            <a:r>
              <a:rPr lang="en-US" dirty="0" smtClean="0"/>
              <a:t>, etc.</a:t>
            </a:r>
          </a:p>
          <a:p>
            <a:r>
              <a:rPr lang="en-US" dirty="0" smtClean="0"/>
              <a:t>Judge can either </a:t>
            </a:r>
            <a:r>
              <a:rPr lang="en-US" b="1" u="sng" dirty="0" smtClean="0">
                <a:solidFill>
                  <a:srgbClr val="FFFF00"/>
                </a:solidFill>
              </a:rPr>
              <a:t>overrule</a:t>
            </a:r>
            <a:r>
              <a:rPr lang="en-US" dirty="0" smtClean="0"/>
              <a:t> objection and allow question to continue or </a:t>
            </a:r>
            <a:r>
              <a:rPr lang="en-US" b="1" u="sng" dirty="0" smtClean="0">
                <a:solidFill>
                  <a:srgbClr val="FFFF00"/>
                </a:solidFill>
              </a:rPr>
              <a:t>sustain</a:t>
            </a:r>
            <a:r>
              <a:rPr lang="en-US" dirty="0" smtClean="0"/>
              <a:t> objection and end that particular question</a:t>
            </a:r>
            <a:endParaRPr lang="en-US" dirty="0"/>
          </a:p>
        </p:txBody>
      </p:sp>
      <p:pic>
        <p:nvPicPr>
          <p:cNvPr id="5" name="Content Placeholder 4" descr="lance-ito.jpg"/>
          <p:cNvPicPr>
            <a:picLocks noGrp="1" noChangeAspect="1"/>
          </p:cNvPicPr>
          <p:nvPr>
            <p:ph sz="half" idx="2"/>
          </p:nvPr>
        </p:nvPicPr>
        <p:blipFill>
          <a:blip r:embed="rId2"/>
          <a:stretch>
            <a:fillRect/>
          </a:stretch>
        </p:blipFill>
        <p:spPr>
          <a:xfrm>
            <a:off x="4876800" y="1828800"/>
            <a:ext cx="3657600" cy="3048000"/>
          </a:xfrm>
        </p:spPr>
      </p:pic>
      <p:sp>
        <p:nvSpPr>
          <p:cNvPr id="6" name="TextBox 5"/>
          <p:cNvSpPr txBox="1"/>
          <p:nvPr/>
        </p:nvSpPr>
        <p:spPr>
          <a:xfrm>
            <a:off x="5029200" y="4876800"/>
            <a:ext cx="3657600" cy="1200329"/>
          </a:xfrm>
          <a:prstGeom prst="rect">
            <a:avLst/>
          </a:prstGeom>
          <a:noFill/>
        </p:spPr>
        <p:txBody>
          <a:bodyPr wrap="square" rtlCol="0">
            <a:spAutoFit/>
          </a:bodyPr>
          <a:lstStyle/>
          <a:p>
            <a:r>
              <a:rPr lang="en-US" dirty="0" smtClean="0"/>
              <a:t>Judge Lance Ito listening to and preparing to make a ruling on an objection from the Prosecution during the OJ trial</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22" presetClass="entr" presetSubtype="8" fill="hold" nodeType="with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wipe(left)">
                                      <p:cBhvr>
                                        <p:cTn id="20" dur="500"/>
                                        <p:tgtEl>
                                          <p:spTgt spid="5"/>
                                        </p:tgtEl>
                                      </p:cBhvr>
                                    </p:animEffect>
                                  </p:childTnLst>
                                </p:cTn>
                              </p:par>
                            </p:childTnLst>
                          </p:cTn>
                        </p:par>
                        <p:par>
                          <p:cTn id="21" fill="hold">
                            <p:stCondLst>
                              <p:cond delay="500"/>
                            </p:stCondLst>
                            <p:childTnLst>
                              <p:par>
                                <p:cTn id="22" presetID="10" presetClass="entr" presetSubtype="0" fill="hold" grpId="0" nodeType="after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4</a:t>
            </a:r>
            <a:endParaRPr lang="en-US" dirty="0"/>
          </a:p>
        </p:txBody>
      </p:sp>
      <p:sp>
        <p:nvSpPr>
          <p:cNvPr id="3" name="Content Placeholder 2"/>
          <p:cNvSpPr>
            <a:spLocks noGrp="1"/>
          </p:cNvSpPr>
          <p:nvPr>
            <p:ph sz="half" idx="1"/>
          </p:nvPr>
        </p:nvSpPr>
        <p:spPr/>
        <p:txBody>
          <a:bodyPr>
            <a:normAutofit lnSpcReduction="10000"/>
          </a:bodyPr>
          <a:lstStyle/>
          <a:p>
            <a:r>
              <a:rPr lang="en-US" b="1" u="sng" dirty="0" smtClean="0">
                <a:solidFill>
                  <a:srgbClr val="FFFF00"/>
                </a:solidFill>
              </a:rPr>
              <a:t>Closing Arguments</a:t>
            </a:r>
            <a:endParaRPr lang="en-US" dirty="0" smtClean="0">
              <a:solidFill>
                <a:srgbClr val="FFFF00"/>
              </a:solidFill>
            </a:endParaRPr>
          </a:p>
          <a:p>
            <a:r>
              <a:rPr lang="en-US" dirty="0" smtClean="0"/>
              <a:t>1)  both sides </a:t>
            </a:r>
            <a:r>
              <a:rPr lang="en-US" b="1" u="sng" dirty="0" smtClean="0">
                <a:solidFill>
                  <a:srgbClr val="FFFF00"/>
                </a:solidFill>
              </a:rPr>
              <a:t>review</a:t>
            </a:r>
            <a:r>
              <a:rPr lang="en-US" dirty="0" smtClean="0"/>
              <a:t> their main points to the jury (prosecution first, defense follows)</a:t>
            </a:r>
          </a:p>
          <a:p>
            <a:r>
              <a:rPr lang="en-US" dirty="0" smtClean="0"/>
              <a:t>2)  prosecution may then make a </a:t>
            </a:r>
            <a:r>
              <a:rPr lang="en-US" b="1" u="sng" dirty="0" smtClean="0">
                <a:solidFill>
                  <a:srgbClr val="FFFF00"/>
                </a:solidFill>
              </a:rPr>
              <a:t>rebuttal</a:t>
            </a:r>
            <a:r>
              <a:rPr lang="en-US" dirty="0" smtClean="0"/>
              <a:t> statement in </a:t>
            </a:r>
            <a:r>
              <a:rPr lang="en-US" b="1" u="sng" dirty="0" smtClean="0">
                <a:solidFill>
                  <a:srgbClr val="FFFF00"/>
                </a:solidFill>
              </a:rPr>
              <a:t>response</a:t>
            </a:r>
            <a:r>
              <a:rPr lang="en-US" dirty="0" smtClean="0"/>
              <a:t> to defense’s closing argument (does not happen often)</a:t>
            </a:r>
            <a:endParaRPr lang="en-US" dirty="0"/>
          </a:p>
        </p:txBody>
      </p:sp>
      <p:pic>
        <p:nvPicPr>
          <p:cNvPr id="5" name="Content Placeholder 4" descr="cochran glove.jpg"/>
          <p:cNvPicPr>
            <a:picLocks noGrp="1" noChangeAspect="1"/>
          </p:cNvPicPr>
          <p:nvPr>
            <p:ph sz="half" idx="2"/>
          </p:nvPr>
        </p:nvPicPr>
        <p:blipFill>
          <a:blip r:embed="rId2"/>
          <a:stretch>
            <a:fillRect/>
          </a:stretch>
        </p:blipFill>
        <p:spPr>
          <a:xfrm>
            <a:off x="4648200" y="1752600"/>
            <a:ext cx="4038600" cy="3125922"/>
          </a:xfrm>
        </p:spPr>
      </p:pic>
      <p:sp>
        <p:nvSpPr>
          <p:cNvPr id="6" name="TextBox 5"/>
          <p:cNvSpPr txBox="1"/>
          <p:nvPr/>
        </p:nvSpPr>
        <p:spPr>
          <a:xfrm>
            <a:off x="4724400" y="4876800"/>
            <a:ext cx="3810000" cy="1200329"/>
          </a:xfrm>
          <a:prstGeom prst="rect">
            <a:avLst/>
          </a:prstGeom>
          <a:noFill/>
        </p:spPr>
        <p:txBody>
          <a:bodyPr wrap="square" rtlCol="0">
            <a:spAutoFit/>
          </a:bodyPr>
          <a:lstStyle/>
          <a:p>
            <a:r>
              <a:rPr lang="en-US" dirty="0" smtClean="0"/>
              <a:t>Johnnie Cochran making his famous closing argument to the jury in the Simpson case “If it doesn’t fit, you must acquit!”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22" presetClass="entr" presetSubtype="8"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500"/>
                                        <p:tgtEl>
                                          <p:spTgt spid="5"/>
                                        </p:tgtEl>
                                      </p:cBhvr>
                                    </p:animEffect>
                                  </p:childTnLst>
                                </p:cTn>
                              </p:par>
                            </p:childTnLst>
                          </p:cTn>
                        </p:par>
                        <p:par>
                          <p:cTn id="16" fill="hold">
                            <p:stCondLst>
                              <p:cond delay="500"/>
                            </p:stCondLst>
                            <p:childTnLst>
                              <p:par>
                                <p:cTn id="17" presetID="10" presetClass="entr" presetSubtype="0"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330</TotalTime>
  <Words>995</Words>
  <Application>Microsoft Office PowerPoint</Application>
  <PresentationFormat>On-screen Show (4:3)</PresentationFormat>
  <Paragraphs>51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Trial Steps</vt:lpstr>
      <vt:lpstr>Historychannel.com</vt:lpstr>
      <vt:lpstr>Step 1</vt:lpstr>
      <vt:lpstr>Step 2</vt:lpstr>
      <vt:lpstr>Step 3</vt:lpstr>
      <vt:lpstr>Examinations (cont’d)</vt:lpstr>
      <vt:lpstr>Examinations (cont’d)</vt:lpstr>
      <vt:lpstr>Objections</vt:lpstr>
      <vt:lpstr>Step 4</vt:lpstr>
      <vt:lpstr>Step 5</vt:lpstr>
      <vt:lpstr>Step 6</vt:lpstr>
      <vt:lpstr>Verdict (cont’d)</vt:lpstr>
    </vt:vector>
  </TitlesOfParts>
  <Company>CBSD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Trial Steps</dc:title>
  <dc:creator>Matthew R. Riley</dc:creator>
  <cp:lastModifiedBy>DONNELLY, JOHN</cp:lastModifiedBy>
  <cp:revision>11</cp:revision>
  <dcterms:created xsi:type="dcterms:W3CDTF">2009-04-24T17:03:37Z</dcterms:created>
  <dcterms:modified xsi:type="dcterms:W3CDTF">2014-06-12T14:38:28Z</dcterms:modified>
</cp:coreProperties>
</file>